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538" r:id="rId3"/>
    <p:sldId id="639" r:id="rId4"/>
    <p:sldId id="557" r:id="rId5"/>
    <p:sldId id="638" r:id="rId6"/>
    <p:sldId id="635" r:id="rId7"/>
    <p:sldId id="593" r:id="rId8"/>
    <p:sldId id="636" r:id="rId9"/>
    <p:sldId id="640" r:id="rId10"/>
    <p:sldId id="6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6062" autoAdjust="0"/>
  </p:normalViewPr>
  <p:slideViewPr>
    <p:cSldViewPr snapToGrid="0" snapToObjects="1">
      <p:cViewPr varScale="1">
        <p:scale>
          <a:sx n="96" d="100"/>
          <a:sy n="96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iconduct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lectric_current" TargetMode="External"/><Relationship Id="rId4" Type="http://schemas.openxmlformats.org/officeDocument/2006/relationships/hyperlink" Target="https://en.wikipedia.org/wiki/Light_sourc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A light-emitting diode (LED) is a </a:t>
            </a:r>
            <a:r>
              <a:rPr lang="en-US" altLang="en-US" b="1" dirty="0">
                <a:hlinkClick r:id="rId3" tooltip="Semiconductor"/>
              </a:rPr>
              <a:t>semiconductor</a:t>
            </a:r>
            <a:r>
              <a:rPr lang="en-US" altLang="en-US" b="1" dirty="0"/>
              <a:t> </a:t>
            </a:r>
            <a:r>
              <a:rPr lang="en-US" altLang="en-US" b="1" dirty="0">
                <a:hlinkClick r:id="rId4" tooltip="Light source"/>
              </a:rPr>
              <a:t>light source</a:t>
            </a:r>
            <a:r>
              <a:rPr lang="en-US" altLang="en-US" b="1" dirty="0"/>
              <a:t> that emits light when </a:t>
            </a:r>
            <a:r>
              <a:rPr lang="en-US" altLang="en-US" b="1" dirty="0">
                <a:hlinkClick r:id="rId5" tooltip="Electric current"/>
              </a:rPr>
              <a:t>current</a:t>
            </a:r>
            <a:r>
              <a:rPr lang="en-US" altLang="en-US" b="1" dirty="0"/>
              <a:t> flows through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the input is transformed into the output using the system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8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5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EENG 284</a:t>
            </a:r>
            <a:br>
              <a:rPr lang="en-US" dirty="0"/>
            </a:br>
            <a:r>
              <a:rPr lang="en-US" dirty="0"/>
              <a:t>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Truth Table for combinedLab01 function</a:t>
            </a:r>
          </a:p>
          <a:p>
            <a:pPr lvl="1"/>
            <a:r>
              <a:rPr lang="en-US" dirty="0"/>
              <a:t>Timing diagram for combinedLab01 function</a:t>
            </a:r>
          </a:p>
          <a:p>
            <a:pPr lvl="1"/>
            <a:r>
              <a:rPr lang="en-US" dirty="0"/>
              <a:t>Pin assignment for combinedLab01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Truth Table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Verilog code for </a:t>
            </a:r>
            <a:r>
              <a:rPr lang="en-US" dirty="0" err="1"/>
              <a:t>hexToSevenSeg</a:t>
            </a:r>
            <a:r>
              <a:rPr lang="en-US" dirty="0"/>
              <a:t> function – just the always/case statement</a:t>
            </a:r>
          </a:p>
          <a:p>
            <a:pPr lvl="1"/>
            <a:r>
              <a:rPr lang="en-US" dirty="0"/>
              <a:t>Simulation timing diagram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Pin assignment for </a:t>
            </a:r>
            <a:r>
              <a:rPr lang="en-US" dirty="0" err="1"/>
              <a:t>hexToSevenSeg</a:t>
            </a:r>
            <a:endParaRPr lang="en-US" dirty="0"/>
          </a:p>
          <a:p>
            <a:pPr lvl="1"/>
            <a:r>
              <a:rPr lang="en-US" dirty="0"/>
              <a:t>Demonstrate operation of </a:t>
            </a:r>
            <a:r>
              <a:rPr lang="en-US" dirty="0" err="1"/>
              <a:t>hexToSevenSeg</a:t>
            </a:r>
            <a:r>
              <a:rPr lang="en-US" dirty="0"/>
              <a:t> in lab </a:t>
            </a:r>
          </a:p>
          <a:p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/>
              <a:t>Learn how the always/case statement implements truth tables.</a:t>
            </a:r>
          </a:p>
          <a:p>
            <a:r>
              <a:rPr lang="en-US" dirty="0"/>
              <a:t>How to combine bits into vectors. </a:t>
            </a:r>
          </a:p>
          <a:p>
            <a:r>
              <a:rPr lang="en-US" dirty="0"/>
              <a:t>How to download synthesized code the development boards.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FD6-2769-5F5C-9C14-AE2D64C1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 V GX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E5F9-8F40-D5E1-5434-17D25FF9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Programmable Gate Array (FPGA)</a:t>
            </a:r>
          </a:p>
          <a:p>
            <a:pPr lvl="1"/>
            <a:r>
              <a:rPr lang="en-US" dirty="0"/>
              <a:t>Cyclone V GX</a:t>
            </a:r>
          </a:p>
          <a:p>
            <a:r>
              <a:rPr lang="en-US" dirty="0"/>
              <a:t>User Inputs</a:t>
            </a:r>
          </a:p>
          <a:p>
            <a:pPr lvl="1"/>
            <a:r>
              <a:rPr lang="en-US" dirty="0"/>
              <a:t>4 push buttons</a:t>
            </a:r>
          </a:p>
          <a:p>
            <a:pPr lvl="1"/>
            <a:r>
              <a:rPr lang="en-US" dirty="0"/>
              <a:t>10 toggle switches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10 red LEDs</a:t>
            </a:r>
          </a:p>
          <a:p>
            <a:pPr lvl="1"/>
            <a:r>
              <a:rPr lang="en-US" dirty="0"/>
              <a:t>8 green LEDs</a:t>
            </a:r>
          </a:p>
          <a:p>
            <a:pPr lvl="1"/>
            <a:r>
              <a:rPr lang="en-US" dirty="0"/>
              <a:t>4 7-segment displays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31D5C-7351-40B3-A2BB-358C8F61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4" t="5802" r="4761" b="13310"/>
          <a:stretch/>
        </p:blipFill>
        <p:spPr>
          <a:xfrm rot="16200000">
            <a:off x="5672316" y="2188816"/>
            <a:ext cx="3347551" cy="43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7-segment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Consists of 7 active low light emitting diodes (LEDs)</a:t>
            </a:r>
          </a:p>
          <a:p>
            <a:pPr lvl="1"/>
            <a:r>
              <a:rPr lang="en-US" dirty="0"/>
              <a:t>LEDs light up when you send them logic 0</a:t>
            </a:r>
          </a:p>
          <a:p>
            <a:pPr lvl="1"/>
            <a:r>
              <a:rPr lang="en-US" dirty="0"/>
              <a:t>LEDs turn off when you send them logic 1</a:t>
            </a:r>
          </a:p>
          <a:p>
            <a:r>
              <a:rPr lang="en-US" dirty="0"/>
              <a:t>Illuminated to form characters 0-F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17B805-1D6B-5623-C6D0-2ACC5FF59EA9}"/>
              </a:ext>
            </a:extLst>
          </p:cNvPr>
          <p:cNvGrpSpPr>
            <a:grpSpLocks/>
          </p:cNvGrpSpPr>
          <p:nvPr/>
        </p:nvGrpSpPr>
        <p:grpSpPr bwMode="auto">
          <a:xfrm>
            <a:off x="6863875" y="3295829"/>
            <a:ext cx="1311667" cy="1927100"/>
            <a:chOff x="3454" y="1362"/>
            <a:chExt cx="1410" cy="19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37B3D7-AED5-3C61-F50A-716A2A98F5B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" y="1362"/>
              <a:ext cx="1410" cy="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5C08A5-9705-0E93-B6A6-7375522A7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" y="2886"/>
              <a:ext cx="243" cy="24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BE185A-30BF-7964-D559-2B96D1EE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95" y="2245037"/>
            <a:ext cx="1246366" cy="40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sz="2800" dirty="0"/>
              <a:t>Input: 4-bit hexadecimal value (from slide switches)</a:t>
            </a:r>
          </a:p>
          <a:p>
            <a:r>
              <a:rPr lang="en-US" dirty="0"/>
              <a:t>Output: Pattern to illumination hex character</a:t>
            </a:r>
          </a:p>
          <a:p>
            <a:endParaRPr lang="en-US" sz="2800" dirty="0"/>
          </a:p>
        </p:txBody>
      </p:sp>
      <p:pic>
        <p:nvPicPr>
          <p:cNvPr id="1026" name="Picture 27">
            <a:extLst>
              <a:ext uri="{FF2B5EF4-FFF2-40B4-BE49-F238E27FC236}">
                <a16:creationId xmlns:a16="http://schemas.microsoft.com/office/drawing/2014/main" id="{F2D8BC05-C586-FFA8-69C3-F549C78A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"/>
          <a:stretch>
            <a:fillRect/>
          </a:stretch>
        </p:blipFill>
        <p:spPr bwMode="auto">
          <a:xfrm>
            <a:off x="2580121" y="3059085"/>
            <a:ext cx="6685391" cy="261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Always/Case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Implement truth tables</a:t>
            </a:r>
          </a:p>
          <a:p>
            <a:pPr lvl="1"/>
            <a:r>
              <a:rPr lang="en-US" dirty="0"/>
              <a:t>always @(*)</a:t>
            </a:r>
          </a:p>
          <a:p>
            <a:pPr lvl="2"/>
            <a:r>
              <a:rPr lang="en-US" dirty="0"/>
              <a:t>always/case is always running</a:t>
            </a:r>
          </a:p>
          <a:p>
            <a:pPr lvl="1"/>
            <a:r>
              <a:rPr lang="en-US" dirty="0"/>
              <a:t>case (x)</a:t>
            </a:r>
          </a:p>
          <a:p>
            <a:pPr lvl="2"/>
            <a:r>
              <a:rPr lang="en-US" dirty="0"/>
              <a:t>x is the input variable – usually a vector</a:t>
            </a:r>
          </a:p>
          <a:p>
            <a:pPr lvl="1"/>
            <a:r>
              <a:rPr lang="en-US" dirty="0"/>
              <a:t>List of values of input are on left</a:t>
            </a:r>
          </a:p>
          <a:p>
            <a:pPr lvl="1"/>
            <a:r>
              <a:rPr lang="en-US" dirty="0"/>
              <a:t>Output in right</a:t>
            </a:r>
          </a:p>
          <a:p>
            <a:pPr lvl="2"/>
            <a:r>
              <a:rPr lang="en-US" dirty="0"/>
              <a:t>Pretty boring function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28828-040E-3F41-31F3-D5017B35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27" y="1889760"/>
            <a:ext cx="4267221" cy="3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Vectors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0" u="none" dirty="0"/>
              <a:t>Define a vector f</a:t>
            </a:r>
          </a:p>
          <a:p>
            <a:pPr marL="0" indent="0"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wire [2:0] f;</a:t>
            </a:r>
          </a:p>
          <a:p>
            <a:r>
              <a:rPr lang="en-US" altLang="en-US" sz="2800" b="0" u="none" dirty="0"/>
              <a:t>Assign a value using concatenation of 1-bit values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{a, b, c};		// a is MSB</a:t>
            </a:r>
          </a:p>
          <a:p>
            <a:r>
              <a:rPr lang="en-US" altLang="en-US" sz="2800" b="0" u="none" dirty="0"/>
              <a:t>Assign a value using a 3-bit vector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3’b101;</a:t>
            </a:r>
            <a:endParaRPr lang="en-US" altLang="en-US" sz="2800" b="0" u="none" dirty="0"/>
          </a:p>
          <a:p>
            <a:r>
              <a:rPr lang="en-US" altLang="en-US" sz="2800" b="0" u="none" dirty="0"/>
              <a:t>Access a bit of a 3-bit vector.  Indexed starting at 0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y = f[2];			// MSB of f vector</a:t>
            </a:r>
            <a:endParaRPr lang="en-US" altLang="en-US" sz="2800" b="0" u="none" dirty="0"/>
          </a:p>
          <a:p>
            <a:pPr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13DA4-5A7C-9DDB-9F51-07D4BA62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8479" r="4732" b="16492"/>
          <a:stretch>
            <a:fillRect/>
          </a:stretch>
        </p:blipFill>
        <p:spPr bwMode="auto">
          <a:xfrm>
            <a:off x="6796405" y="865983"/>
            <a:ext cx="391795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7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Converts Verilog to Cyclone V GX fabric</a:t>
            </a:r>
          </a:p>
          <a:p>
            <a:r>
              <a:rPr lang="en-US" dirty="0"/>
              <a:t>Create association between </a:t>
            </a:r>
          </a:p>
          <a:p>
            <a:pPr lvl="1"/>
            <a:r>
              <a:rPr lang="en-US" dirty="0"/>
              <a:t>hex2SevenSeg ports</a:t>
            </a:r>
          </a:p>
          <a:p>
            <a:pPr lvl="1"/>
            <a:r>
              <a:rPr lang="en-US" dirty="0"/>
              <a:t>FPGA pins</a:t>
            </a:r>
          </a:p>
          <a:p>
            <a:r>
              <a:rPr lang="en-US" dirty="0"/>
              <a:t>FPGA pins are connected to Cyclone V GX inputs and outputs</a:t>
            </a:r>
          </a:p>
          <a:p>
            <a:r>
              <a:rPr lang="en-US" dirty="0"/>
              <a:t>Use Cyclone V GX User Manual</a:t>
            </a:r>
          </a:p>
          <a:p>
            <a:pPr lvl="1"/>
            <a:r>
              <a:rPr lang="en-US" dirty="0"/>
              <a:t>Find I/O device</a:t>
            </a:r>
          </a:p>
          <a:p>
            <a:pPr lvl="1"/>
            <a:r>
              <a:rPr lang="en-US" dirty="0"/>
              <a:t>Find letter/number code for cyclone pin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0C17E-D8A8-F306-C718-BC0BDA1F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"/>
          <a:stretch>
            <a:fillRect/>
          </a:stretch>
        </p:blipFill>
        <p:spPr bwMode="auto">
          <a:xfrm>
            <a:off x="7627800" y="1255222"/>
            <a:ext cx="4211574" cy="226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5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simulation</a:t>
            </a:r>
          </a:p>
          <a:p>
            <a:pPr lvl="1"/>
            <a:r>
              <a:rPr lang="en-US" dirty="0"/>
              <a:t>Checks for syntax errors</a:t>
            </a:r>
          </a:p>
          <a:p>
            <a:pPr lvl="1"/>
            <a:r>
              <a:rPr lang="en-US" dirty="0"/>
              <a:t>Ensure hex2SevenSeg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3B491-DF0D-E59E-52EC-EA2A27C7B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6" y="3623311"/>
            <a:ext cx="10624414" cy="132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2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3252</TotalTime>
  <Words>434</Words>
  <Application>Microsoft Office PowerPoint</Application>
  <PresentationFormat>Widescreen</PresentationFormat>
  <Paragraphs>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Gotham</vt:lpstr>
      <vt:lpstr>Gotham Book</vt:lpstr>
      <vt:lpstr>Office Theme</vt:lpstr>
      <vt:lpstr>EENG 284 Lab 2</vt:lpstr>
      <vt:lpstr>Lab Objectives</vt:lpstr>
      <vt:lpstr>Cyclone V GX Board</vt:lpstr>
      <vt:lpstr>7-segment Display</vt:lpstr>
      <vt:lpstr>Hexadecimal to 7-segment converter</vt:lpstr>
      <vt:lpstr>Verilog: Always/Case statements</vt:lpstr>
      <vt:lpstr>Verilog: Vectors</vt:lpstr>
      <vt:lpstr>Synthesis</vt:lpstr>
      <vt:lpstr>Simulation</vt:lpstr>
      <vt:lpstr>Deliverables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93</cp:revision>
  <dcterms:created xsi:type="dcterms:W3CDTF">2017-08-01T15:06:47Z</dcterms:created>
  <dcterms:modified xsi:type="dcterms:W3CDTF">2024-02-06T01:58:29Z</dcterms:modified>
  <cp:category/>
</cp:coreProperties>
</file>